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4" r:id="rId5"/>
    <p:sldId id="266" r:id="rId6"/>
    <p:sldId id="267" r:id="rId7"/>
    <p:sldId id="268" r:id="rId8"/>
    <p:sldId id="274" r:id="rId9"/>
    <p:sldId id="276" r:id="rId10"/>
    <p:sldId id="277" r:id="rId11"/>
    <p:sldId id="280" r:id="rId12"/>
    <p:sldId id="281" r:id="rId13"/>
    <p:sldId id="289" r:id="rId14"/>
    <p:sldId id="290" r:id="rId15"/>
    <p:sldId id="291" r:id="rId16"/>
    <p:sldId id="30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CF9"/>
    <a:srgbClr val="F28C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612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8D6BE2B-031C-42BF-84F3-3B30B2AE032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50000">
              <a:schemeClr val="accent6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fb.ru/article/124389/analiz-stihotvoreniya-osen-karamzina-n-m#image30536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artchive.com/web_gallery/reproductions/117001-117500/117432/size1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dic.academic.ru/pictures/enc_pictures/849-2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g-fotki.yandex.ru/get/4514/random-499.27e/0_54b0e_81b82048_X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hyperlink" Target="http://www.novickiy.ru/_ph/8/2/39083433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ovickiy.ru/_ph/7/2/945083438.jpg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://realgallery.ru/copy_pictures/big/1022109.jpg?10.03.10.15.51.3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samaralifephoto.files.wordpress.com/2009/01/pastoral_quietude.jpg?w=700&amp;h=45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://poetafield.files.wordpress.com/2010/04/pastoral11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hyperlink" Target="http://mesmeeacuttita.files.wordpress.com/2011/06/laurence_sterne_by_sir_joshua_reynolds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itcult.ru/u/dd/_biografii/1442/foto.jpg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://static.guim.co.uk/sys-images/Books/Pix/pictures/2010/7/23/1279893371146/Samuel-Richardson-006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shkolazhizni.ru/img/content/i71/71375_or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8680" y="1772816"/>
            <a:ext cx="8206680" cy="147002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Николай Михайлович Карамзин. Слово о писателе. «Осень». Понятие о сентиментализме.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Повесть «Бедная Лиза»: сюжет и герои.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карамзин стихотворение осень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149080"/>
            <a:ext cx="4680520" cy="2448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16016" y="1628800"/>
            <a:ext cx="4114800" cy="4691063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Русская история, казалось, была открыта Карамзиным, как Америка Колумбом.</a:t>
            </a:r>
          </a:p>
          <a:p>
            <a:pPr algn="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А.С.Пушкин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4" descr="карамзин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4286250" cy="5476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2474" y="1070690"/>
            <a:ext cx="6572250" cy="10715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</a:rPr>
              <a:t>Сентиментализм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4208537" y="2226543"/>
            <a:ext cx="1000125" cy="1285875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22474" y="3583855"/>
            <a:ext cx="6572250" cy="10715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</a:rPr>
              <a:t>От английского </a:t>
            </a:r>
            <a:r>
              <a:rPr lang="en-US" sz="2800" b="1" dirty="0">
                <a:solidFill>
                  <a:srgbClr val="002060"/>
                </a:solidFill>
              </a:rPr>
              <a:t>sentimental</a:t>
            </a:r>
            <a:r>
              <a:rPr lang="ru-RU" sz="2800" b="1" dirty="0">
                <a:solidFill>
                  <a:srgbClr val="002060"/>
                </a:solidFill>
              </a:rPr>
              <a:t> - чувствительный</a:t>
            </a:r>
          </a:p>
        </p:txBody>
      </p:sp>
      <p:sp>
        <p:nvSpPr>
          <p:cNvPr id="7" name="Овал 6"/>
          <p:cNvSpPr/>
          <p:nvPr/>
        </p:nvSpPr>
        <p:spPr>
          <a:xfrm>
            <a:off x="3779912" y="4941168"/>
            <a:ext cx="1857375" cy="1143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002060"/>
                </a:solidFill>
              </a:rPr>
              <a:t>XVIII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5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0" presetID="2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36" name="Group 2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623723"/>
              </p:ext>
            </p:extLst>
          </p:nvPr>
        </p:nvGraphicFramePr>
        <p:xfrm>
          <a:off x="304800" y="685800"/>
          <a:ext cx="8610600" cy="5433696"/>
        </p:xfrm>
        <a:graphic>
          <a:graphicData uri="http://schemas.openxmlformats.org/drawingml/2006/table">
            <a:tbl>
              <a:tblPr/>
              <a:tblGrid>
                <a:gridCol w="4305300"/>
                <a:gridCol w="4305300"/>
              </a:tblGrid>
              <a:tr h="1131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Классицизм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Сентиментализм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Культ разума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Культ чувства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Приоритет – общественная жизнь человека, гражданский долг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Приоритет- частная жизнь человека, сфера эмоций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Литературные нормы и правила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Нарушение литературных границ и правил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13982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Предмет изображения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   -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мирная, идиллическая жизнь человека на лоне природы</a:t>
            </a:r>
          </a:p>
          <a:p>
            <a:pPr>
              <a:buFont typeface="Wingdings" pitchFamily="2" charset="2"/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</a:t>
            </a:r>
            <a:r>
              <a:rPr lang="ru-RU" u="sng" dirty="0">
                <a:solidFill>
                  <a:schemeClr val="accent2">
                    <a:lumMod val="50000"/>
                  </a:schemeClr>
                </a:solidFill>
              </a:rPr>
              <a:t>Идиллия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– безмятежное, мирное и гармоничное бытие. </a:t>
            </a:r>
          </a:p>
        </p:txBody>
      </p:sp>
      <p:pic>
        <p:nvPicPr>
          <p:cNvPr id="18437" name="Picture 5" descr="Картинка 9 из 1358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r="9465"/>
          <a:stretch>
            <a:fillRect/>
          </a:stretch>
        </p:blipFill>
        <p:spPr bwMode="auto">
          <a:xfrm>
            <a:off x="0" y="3048000"/>
            <a:ext cx="4191000" cy="3810000"/>
          </a:xfrm>
          <a:prstGeom prst="rect">
            <a:avLst/>
          </a:prstGeom>
          <a:noFill/>
        </p:spPr>
      </p:pic>
      <p:pic>
        <p:nvPicPr>
          <p:cNvPr id="18439" name="Picture 7" descr="Картинка 69 из 1358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4688" r="7813"/>
          <a:stretch>
            <a:fillRect/>
          </a:stretch>
        </p:blipFill>
        <p:spPr bwMode="auto">
          <a:xfrm>
            <a:off x="4800600" y="3125788"/>
            <a:ext cx="4343400" cy="3732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84348" y="304800"/>
            <a:ext cx="8991600" cy="2057400"/>
          </a:xfrm>
        </p:spPr>
        <p:txBody>
          <a:bodyPr/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Резкое </a:t>
            </a:r>
            <a:r>
              <a:rPr lang="ru-RU" sz="2800" b="1" u="sng" dirty="0">
                <a:solidFill>
                  <a:schemeClr val="accent2">
                    <a:lumMod val="50000"/>
                  </a:schemeClr>
                </a:solidFill>
              </a:rPr>
              <a:t>противопоставление деревни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– средоточия естественной жизни, нравственной чистоты и </a:t>
            </a:r>
            <a:r>
              <a:rPr lang="ru-RU" sz="2800" b="1" u="sng" dirty="0">
                <a:solidFill>
                  <a:schemeClr val="accent2">
                    <a:lumMod val="50000"/>
                  </a:schemeClr>
                </a:solidFill>
              </a:rPr>
              <a:t>города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– символа зла, неестественной жизни, суеты, нравственной распущенности.</a:t>
            </a:r>
          </a:p>
        </p:txBody>
      </p:sp>
      <p:pic>
        <p:nvPicPr>
          <p:cNvPr id="22533" name="Picture 5" descr="Картинка 72 из 1358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429000"/>
            <a:ext cx="3848100" cy="3078163"/>
          </a:xfrm>
          <a:prstGeom prst="rect">
            <a:avLst/>
          </a:prstGeom>
          <a:noFill/>
        </p:spPr>
      </p:pic>
      <p:pic>
        <p:nvPicPr>
          <p:cNvPr id="22535" name="Picture 7" descr="i?id=104962629-09-72"/>
          <p:cNvPicPr>
            <a:picLocks noChangeAspect="1" noChangeArrowheads="1"/>
          </p:cNvPicPr>
          <p:nvPr/>
        </p:nvPicPr>
        <p:blipFill>
          <a:blip r:embed="rId4" cstate="print">
            <a:lum bright="-6000" contrast="36000"/>
          </a:blip>
          <a:srcRect/>
          <a:stretch>
            <a:fillRect/>
          </a:stretch>
        </p:blipFill>
        <p:spPr bwMode="auto">
          <a:xfrm>
            <a:off x="381000" y="2362200"/>
            <a:ext cx="3762375" cy="2809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743200"/>
          </a:xfrm>
        </p:spPr>
        <p:txBody>
          <a:bodyPr/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Новые герои – поселяне и поселянки, </a:t>
            </a:r>
            <a:br>
              <a:rPr lang="ru-RU" sz="28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пастухи и пастушки</a:t>
            </a:r>
            <a:br>
              <a:rPr lang="ru-RU" sz="28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Идеал – естественный человек</a:t>
            </a:r>
            <a:br>
              <a:rPr lang="ru-RU" sz="28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Утверждается богатый внутренний мир представителей низших сословий</a:t>
            </a:r>
          </a:p>
        </p:txBody>
      </p:sp>
      <p:pic>
        <p:nvPicPr>
          <p:cNvPr id="21509" name="Picture 5" descr="Картинка 21 из 1358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 l="3455" t="5998" r="3455" b="3999"/>
          <a:stretch>
            <a:fillRect/>
          </a:stretch>
        </p:blipFill>
        <p:spPr bwMode="auto">
          <a:xfrm>
            <a:off x="6272213" y="2819400"/>
            <a:ext cx="2871787" cy="4038600"/>
          </a:xfrm>
          <a:prstGeom prst="rect">
            <a:avLst/>
          </a:prstGeom>
          <a:noFill/>
        </p:spPr>
      </p:pic>
      <p:pic>
        <p:nvPicPr>
          <p:cNvPr id="21511" name="Picture 7" descr="Картинка 51 из 1358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2819400"/>
            <a:ext cx="3302000" cy="4038600"/>
          </a:xfrm>
          <a:prstGeom prst="rect">
            <a:avLst/>
          </a:prstGeom>
          <a:noFill/>
        </p:spPr>
      </p:pic>
      <p:pic>
        <p:nvPicPr>
          <p:cNvPr id="21512" name="Picture 8" descr="945083438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lum bright="12000"/>
          </a:blip>
          <a:srcRect b="4001"/>
          <a:stretch>
            <a:fillRect/>
          </a:stretch>
        </p:blipFill>
        <p:spPr bwMode="auto">
          <a:xfrm>
            <a:off x="0" y="2819400"/>
            <a:ext cx="3155950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Особое внимание пейзажу</a:t>
            </a:r>
            <a:br>
              <a:rPr lang="ru-RU" sz="4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Сентиментальный, идиллический пейзаж – речка, ручейки, лужок</a:t>
            </a:r>
          </a:p>
        </p:txBody>
      </p:sp>
      <p:pic>
        <p:nvPicPr>
          <p:cNvPr id="23557" name="Picture 5" descr="Картинка 60 из 1358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3626" y="2564904"/>
            <a:ext cx="5076825" cy="3305175"/>
          </a:xfrm>
          <a:prstGeom prst="rect">
            <a:avLst/>
          </a:prstGeom>
          <a:noFill/>
        </p:spPr>
      </p:pic>
      <p:pic>
        <p:nvPicPr>
          <p:cNvPr id="23559" name="Picture 7" descr="Картинка 155 из 1358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981200"/>
            <a:ext cx="3803650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Представители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922" y="5191622"/>
            <a:ext cx="9525000" cy="94456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Лоренс Стерн    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</a:rPr>
              <a:t>Сэмюэл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Ричардсон    Жан Жак Руссо</a:t>
            </a:r>
          </a:p>
        </p:txBody>
      </p:sp>
      <p:pic>
        <p:nvPicPr>
          <p:cNvPr id="27653" name="Picture 5" descr="laurence_sterne_by_sir_joshua_reynold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t="-2000" r="10001" b="25999"/>
          <a:stretch>
            <a:fillRect/>
          </a:stretch>
        </p:blipFill>
        <p:spPr bwMode="auto">
          <a:xfrm>
            <a:off x="228600" y="2133600"/>
            <a:ext cx="2743200" cy="2895600"/>
          </a:xfrm>
          <a:prstGeom prst="rect">
            <a:avLst/>
          </a:prstGeom>
          <a:noFill/>
        </p:spPr>
      </p:pic>
      <p:pic>
        <p:nvPicPr>
          <p:cNvPr id="27655" name="Picture 7" descr="Картинка 2 из 7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17392" r="14783"/>
          <a:stretch>
            <a:fillRect/>
          </a:stretch>
        </p:blipFill>
        <p:spPr bwMode="auto">
          <a:xfrm>
            <a:off x="3124200" y="2209800"/>
            <a:ext cx="2971800" cy="2628900"/>
          </a:xfrm>
          <a:prstGeom prst="rect">
            <a:avLst/>
          </a:prstGeom>
          <a:noFill/>
        </p:spPr>
      </p:pic>
      <p:pic>
        <p:nvPicPr>
          <p:cNvPr id="27657" name="Picture 9" descr="Картинка 1 из 756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 l="18480" r="16980"/>
          <a:stretch>
            <a:fillRect/>
          </a:stretch>
        </p:blipFill>
        <p:spPr bwMode="auto">
          <a:xfrm>
            <a:off x="6384925" y="2133600"/>
            <a:ext cx="2759075" cy="2847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Русские сентименталисты</a:t>
            </a:r>
          </a:p>
        </p:txBody>
      </p:sp>
      <p:pic>
        <p:nvPicPr>
          <p:cNvPr id="28677" name="Picture 5" descr="Картинка 11 из 67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71600"/>
            <a:ext cx="3552825" cy="3810000"/>
          </a:xfrm>
          <a:prstGeom prst="rect">
            <a:avLst/>
          </a:prstGeom>
          <a:noFill/>
        </p:spPr>
      </p:pic>
      <p:pic>
        <p:nvPicPr>
          <p:cNvPr id="28678" name="Picture 6" descr="карамзин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876800" y="1371600"/>
            <a:ext cx="3124200" cy="3992563"/>
          </a:xfrm>
          <a:noFill/>
          <a:ln/>
        </p:spPr>
      </p:pic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609600" y="56388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 err="1">
                <a:solidFill>
                  <a:schemeClr val="accent2">
                    <a:lumMod val="50000"/>
                  </a:schemeClr>
                </a:solidFill>
              </a:rPr>
              <a:t>В.А.Жуковский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</a:rPr>
              <a:t>             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            </a:t>
            </a:r>
            <a:r>
              <a:rPr lang="ru-RU" sz="3200" dirty="0" err="1">
                <a:solidFill>
                  <a:schemeClr val="accent2">
                    <a:lumMod val="50000"/>
                  </a:schemeClr>
                </a:solidFill>
              </a:rPr>
              <a:t>Н.М.Карамзин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Идеи сентиментализма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Нравственное равенство людей</a:t>
            </a:r>
          </a:p>
          <a:p>
            <a:pPr eaLnBrk="1" hangingPunct="1"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Идеалы естественности и простоты</a:t>
            </a:r>
          </a:p>
          <a:p>
            <a:pPr eaLnBrk="1" hangingPunct="1"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Идея органической связи с природой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Жанры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Дневники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Путевые заметки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Письма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Мемуары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Элегические послания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Повести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Романы</a:t>
            </a:r>
          </a:p>
          <a:p>
            <a:pPr eaLnBrk="1" hangingPunct="1">
              <a:buFontTx/>
              <a:buNone/>
              <a:defRPr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44" name="Содержимое 5" descr="письмо.wm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0" y="3143250"/>
            <a:ext cx="2673350" cy="3022600"/>
          </a:xfrm>
        </p:spPr>
      </p:pic>
      <p:pic>
        <p:nvPicPr>
          <p:cNvPr id="10245" name="Рисунок 6" descr="книга и свеча плохая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25" y="714375"/>
            <a:ext cx="2214563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Черты сентиментализма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уход от прямолинейности классицизма в обрисовке характеров и их оценке;</a:t>
            </a:r>
          </a:p>
          <a:p>
            <a:pPr lvl="0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подчеркнутая субъективность подхода к миру;</a:t>
            </a:r>
          </a:p>
          <a:p>
            <a:pPr lvl="0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культ чувства;</a:t>
            </a:r>
          </a:p>
          <a:p>
            <a:pPr lvl="0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культ природы;</a:t>
            </a:r>
          </a:p>
          <a:p>
            <a:pPr lvl="0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культ врожденной нравственной чистоты,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неиспорченности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, естественности;</a:t>
            </a:r>
          </a:p>
          <a:p>
            <a:pPr lvl="0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утверждение богатого духовного мира представителей низших сословий.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Особенности русского сентиментализма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сильная дидактическая установка;</a:t>
            </a:r>
          </a:p>
          <a:p>
            <a:pPr lvl="0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выраженный просветительский характер;</a:t>
            </a:r>
          </a:p>
          <a:p>
            <a:pPr lvl="0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активное совершенствование литературного языка посредством введения в него разговорных форм.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Чтение и анализ стихотворения «Осень»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 - Какие чувства вызывает стихотворение?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 - В чем его смысл?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 - С чем сравнивается природа в стихотворении?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 - Как вы думаете, что автор хотел сказать этим стихотворением?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Домашнее задание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662487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   1.стр.84-85(учебник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)- знать теоретический материал</a:t>
            </a:r>
            <a:endParaRPr lang="ru-RU" sz="2800" dirty="0">
              <a:ea typeface="Calibri"/>
              <a:cs typeface="Times New Roman"/>
            </a:endParaRPr>
          </a:p>
          <a:p>
            <a:r>
              <a:rPr lang="ru-RU" dirty="0" smtClean="0">
                <a:latin typeface="Times New Roman"/>
                <a:ea typeface="Times New Roman"/>
              </a:rPr>
              <a:t>    2</a:t>
            </a:r>
            <a:r>
              <a:rPr lang="ru-RU" dirty="0">
                <a:latin typeface="Times New Roman"/>
                <a:ea typeface="Times New Roman"/>
              </a:rPr>
              <a:t>. Составить </a:t>
            </a:r>
            <a:r>
              <a:rPr lang="ru-RU" dirty="0" smtClean="0">
                <a:latin typeface="Times New Roman"/>
                <a:ea typeface="Times New Roman"/>
              </a:rPr>
              <a:t>характеристику Лизы –</a:t>
            </a:r>
            <a:r>
              <a:rPr lang="en-US" dirty="0" smtClean="0">
                <a:latin typeface="Times New Roman"/>
                <a:ea typeface="Times New Roman"/>
              </a:rPr>
              <a:t>I</a:t>
            </a:r>
            <a:r>
              <a:rPr lang="ru-RU" dirty="0" smtClean="0">
                <a:latin typeface="Times New Roman"/>
                <a:ea typeface="Times New Roman"/>
              </a:rPr>
              <a:t>группа</a:t>
            </a:r>
            <a:r>
              <a:rPr lang="en-US" dirty="0">
                <a:latin typeface="Times New Roman"/>
                <a:ea typeface="Times New Roman"/>
              </a:rPr>
              <a:t>,</a:t>
            </a:r>
            <a:r>
              <a:rPr lang="ru-RU" dirty="0" smtClean="0">
                <a:latin typeface="Times New Roman"/>
                <a:ea typeface="Times New Roman"/>
              </a:rPr>
              <a:t> Эраста</a:t>
            </a:r>
            <a:r>
              <a:rPr lang="en-US" dirty="0" smtClean="0">
                <a:latin typeface="Times New Roman"/>
                <a:ea typeface="Times New Roman"/>
              </a:rPr>
              <a:t>-</a:t>
            </a:r>
            <a:r>
              <a:rPr lang="en-US" dirty="0" smtClean="0">
                <a:latin typeface="Times New Roman"/>
                <a:ea typeface="Times New Roman"/>
              </a:rPr>
              <a:t>II</a:t>
            </a:r>
            <a:r>
              <a:rPr lang="ru-RU" smtClean="0">
                <a:latin typeface="Times New Roman"/>
                <a:ea typeface="Times New Roman"/>
              </a:rPr>
              <a:t>группа</a:t>
            </a:r>
            <a:r>
              <a:rPr lang="ru-RU" smtClean="0">
                <a:latin typeface="Times New Roman"/>
                <a:ea typeface="Times New Roman"/>
              </a:rPr>
              <a:t>.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252</Words>
  <Application>Microsoft Office PowerPoint</Application>
  <PresentationFormat>Экран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Николай Михайлович Карамзин. Слово о писателе. «Осень». Понятие о сентиментализме. Повесть «Бедная Лиза»: сюжет и герои.</vt:lpstr>
      <vt:lpstr>Презентация PowerPoint</vt:lpstr>
      <vt:lpstr>Презентация PowerPoint</vt:lpstr>
      <vt:lpstr>Презентация PowerPoint</vt:lpstr>
      <vt:lpstr>Предмет изображения</vt:lpstr>
      <vt:lpstr>Резкое противопоставление деревни – средоточия естественной жизни, нравственной чистоты и города – символа зла, неестественной жизни, суеты, нравственной распущенности.</vt:lpstr>
      <vt:lpstr>Новые герои – поселяне и поселянки,  пастухи и пастушки Идеал – естественный человек Утверждается богатый внутренний мир представителей низших сословий</vt:lpstr>
      <vt:lpstr>Особое внимание пейзажу Сентиментальный, идиллический пейзаж – речка, ручейки, лужок</vt:lpstr>
      <vt:lpstr>Представители</vt:lpstr>
      <vt:lpstr>Русские сентименталисты</vt:lpstr>
      <vt:lpstr>Идеи сентиментализма</vt:lpstr>
      <vt:lpstr>Жанры</vt:lpstr>
      <vt:lpstr>Черты сентиментализма </vt:lpstr>
      <vt:lpstr>Особенности русского сентиментализма</vt:lpstr>
      <vt:lpstr>Чтение и анализ стихотворения «Осень» 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Н.М.Карамзин. Слово о писателе и историке. Понятие о сентиментализме. «Осень» как призведение сентиментализма.</dc:title>
  <dc:creator>Юрий Юрьевич</dc:creator>
  <cp:lastModifiedBy>111</cp:lastModifiedBy>
  <cp:revision>12</cp:revision>
  <dcterms:created xsi:type="dcterms:W3CDTF">2014-09-25T17:37:21Z</dcterms:created>
  <dcterms:modified xsi:type="dcterms:W3CDTF">2017-02-04T09:30:47Z</dcterms:modified>
</cp:coreProperties>
</file>